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media/image7.jpg" ContentType="image/png"/>
  <Override PartName="/ppt/media/image10.jpg" ContentType="image/png"/>
  <Override PartName="/ppt/media/image11.jpg" ContentType="image/png"/>
  <Override PartName="/ppt/media/image12.jpg" ContentType="image/png"/>
  <Override PartName="/ppt/media/image1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80" r:id="rId5"/>
    <p:sldId id="281" r:id="rId6"/>
    <p:sldId id="277" r:id="rId7"/>
    <p:sldId id="301" r:id="rId8"/>
    <p:sldId id="302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3" r:id="rId17"/>
    <p:sldId id="304" r:id="rId18"/>
    <p:sldId id="299" r:id="rId19"/>
    <p:sldId id="290" r:id="rId20"/>
    <p:sldId id="305" r:id="rId21"/>
    <p:sldId id="306" r:id="rId22"/>
    <p:sldId id="307" r:id="rId23"/>
    <p:sldId id="300" r:id="rId24"/>
    <p:sldId id="30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C38E1-0274-417B-BF96-7978AF1FA386}" v="23" dt="2025-03-12T08:06:11"/>
  </p1510:revLst>
</p1510:revInfo>
</file>

<file path=ppt/tableStyles.xml><?xml version="1.0" encoding="utf-8"?>
<a:tblStyleLst xmlns:a="http://schemas.openxmlformats.org/drawingml/2006/main" def="{125E5076-3810-47DD-B79F-674D7AD40C01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09" autoAdjust="0"/>
  </p:normalViewPr>
  <p:slideViewPr>
    <p:cSldViewPr snapToGrid="0">
      <p:cViewPr varScale="1">
        <p:scale>
          <a:sx n="94" d="100"/>
          <a:sy n="94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3/15/2025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3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32322-E236-FB6A-D4B8-F6D08F4039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9567" r="13056" b="32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428232" cy="4992624"/>
          </a:xfrm>
        </p:spPr>
        <p:txBody>
          <a:bodyPr wrap="square" anchor="b">
            <a:normAutofit/>
          </a:bodyPr>
          <a:lstStyle>
            <a:lvl1pPr algn="l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1272" y="914400"/>
            <a:ext cx="3392424" cy="25146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017520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2272" y="2871216"/>
            <a:ext cx="6812280" cy="3035808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812280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500"/>
              </a:spcBef>
              <a:defRPr/>
            </a:lvl3pPr>
            <a:lvl4pPr marL="1143000">
              <a:spcBef>
                <a:spcPts val="500"/>
              </a:spcBef>
              <a:defRPr/>
            </a:lvl4pPr>
            <a:lvl5pPr marL="1600200">
              <a:spcBef>
                <a:spcPts val="5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75320" y="2743200"/>
            <a:ext cx="2999232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39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871216"/>
            <a:ext cx="10360152" cy="3035808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500"/>
              </a:spcBef>
              <a:defRPr/>
            </a:lvl3pPr>
            <a:lvl4pPr marL="1143000">
              <a:spcBef>
                <a:spcPts val="500"/>
              </a:spcBef>
              <a:defRPr/>
            </a:lvl4pPr>
            <a:lvl5pPr marL="1600200">
              <a:spcBef>
                <a:spcPts val="5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68743-342F-6CA4-7BA5-942F2C4C2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l="1151" t="1794" r="25966" b="25175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5788152" cy="4992624"/>
          </a:xfrm>
        </p:spPr>
        <p:txBody>
          <a:bodyPr wrap="square" anchor="t">
            <a:normAutofit/>
          </a:bodyPr>
          <a:lstStyle>
            <a:lvl1pPr algn="l">
              <a:defRPr sz="60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175ECB-7AC9-8B60-1D2A-0DA9D75F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712" y="914400"/>
            <a:ext cx="4434840" cy="4992624"/>
          </a:xfrm>
        </p:spPr>
        <p:txBody>
          <a:bodyPr anchor="b">
            <a:normAutofit/>
          </a:bodyPr>
          <a:lstStyle>
            <a:lvl1pPr marL="0" indent="0" algn="l">
              <a:lnSpc>
                <a:spcPct val="7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58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5669C7-03B9-341C-8E54-929B3B89C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6965" r="31989" b="5024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77256" y="914400"/>
            <a:ext cx="5806440" cy="5129784"/>
          </a:xfrm>
        </p:spPr>
        <p:txBody>
          <a:bodyPr wrap="square" anchor="b">
            <a:normAutofit/>
          </a:bodyPr>
          <a:lstStyle>
            <a:lvl1pPr algn="r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97C257-0C1F-79D6-2080-F863FF7F2D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4927249" cy="49910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8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392AC-2F17-140B-1676-75B74CAC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15701" r="40485" b="2478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822192"/>
            <a:ext cx="10360152" cy="2221992"/>
          </a:xfrm>
        </p:spPr>
        <p:txBody>
          <a:bodyPr wrap="square" anchor="b">
            <a:normAutofit/>
          </a:bodyPr>
          <a:lstStyle>
            <a:lvl1pPr algn="l">
              <a:defRPr sz="54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3336" y="914400"/>
            <a:ext cx="2880360" cy="2130552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B65A55A-B3A8-36E5-D327-23E999B96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0"/>
            <a:ext cx="6940296" cy="327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8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04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B9F3A-C4B7-7DED-7AB7-0E1DC0872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l="10741" t="4074" r="13612" b="2012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0152" cy="3008376"/>
          </a:xfrm>
        </p:spPr>
        <p:txBody>
          <a:bodyPr wrap="square" anchor="b">
            <a:normAutofit/>
          </a:bodyPr>
          <a:lstStyle>
            <a:lvl1pPr algn="ctr">
              <a:defRPr sz="6000" b="1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175ECB-7AC9-8B60-1D2A-0DA9D75F9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078224"/>
            <a:ext cx="10360152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8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224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37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4A01A7-6E88-9214-D446-06ECA717A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512064" indent="-512064">
              <a:spcBef>
                <a:spcPts val="1000"/>
              </a:spcBef>
              <a:buFont typeface="+mj-lt"/>
              <a:buAutoNum type="arabicPeriod"/>
              <a:defRPr/>
            </a:lvl2pPr>
            <a:lvl3pPr marL="1097280" indent="-512064">
              <a:spcBef>
                <a:spcPts val="1000"/>
              </a:spcBef>
              <a:buFont typeface="+mj-lt"/>
              <a:buAutoNum type="alphaLcPeriod"/>
              <a:defRPr/>
            </a:lvl3pPr>
            <a:lvl4pPr marL="1645920" indent="-512064">
              <a:spcBef>
                <a:spcPts val="1000"/>
              </a:spcBef>
              <a:buFont typeface="+mj-lt"/>
              <a:buAutoNum type="arabicParenR"/>
              <a:defRPr/>
            </a:lvl4pPr>
            <a:lvl5pPr marL="2194560" indent="-512064">
              <a:spcBef>
                <a:spcPts val="1000"/>
              </a:spcBef>
              <a:buFont typeface="+mj-lt"/>
              <a:buAutoNum type="alphaLcParenR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2240" y="2743200"/>
            <a:ext cx="4791456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22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6DF8E-0BE6-01D3-6E0E-FA7114C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465439"/>
            <a:ext cx="9563100" cy="448960"/>
          </a:xfrm>
        </p:spPr>
        <p:txBody>
          <a:bodyPr tIns="0" anchor="t"/>
          <a:lstStyle>
            <a:lvl1pPr algn="l">
              <a:defRPr sz="1200" spc="8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tIns="0" anchor="t"/>
          <a:lstStyle>
            <a:lvl1pPr algn="r">
              <a:defRPr sz="1200" b="1" spc="-80" baseline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723F4FA-7ADE-EA52-E869-4842D0C7FC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743200"/>
            <a:ext cx="4764024" cy="31638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836612-0E94-8F3F-6E06-2FDBC37564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12664" y="2743200"/>
            <a:ext cx="5971032" cy="3163824"/>
          </a:xfrm>
        </p:spPr>
        <p:txBody>
          <a:bodyPr anchor="t"/>
          <a:lstStyle>
            <a:lvl1pPr marL="0" indent="0">
              <a:buNone/>
              <a:defRPr/>
            </a:lvl1pPr>
            <a:lvl2pPr marL="228600">
              <a:spcBef>
                <a:spcPts val="1000"/>
              </a:spcBef>
              <a:defRPr/>
            </a:lvl2pPr>
            <a:lvl3pPr marL="685800">
              <a:spcBef>
                <a:spcPts val="1000"/>
              </a:spcBef>
              <a:defRPr/>
            </a:lvl3pPr>
            <a:lvl4pPr marL="1143000">
              <a:spcBef>
                <a:spcPts val="1000"/>
              </a:spcBef>
              <a:defRPr/>
            </a:lvl4pPr>
            <a:lvl5pPr marL="1600200">
              <a:spcBef>
                <a:spcPts val="10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2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2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720" userDrawn="1">
          <p15:clr>
            <a:srgbClr val="FBAE40"/>
          </p15:clr>
        </p15:guide>
        <p15:guide id="8" pos="7104" userDrawn="1">
          <p15:clr>
            <a:srgbClr val="FBAE40"/>
          </p15:clr>
        </p15:guide>
        <p15:guide id="9" pos="576" userDrawn="1">
          <p15:clr>
            <a:srgbClr val="FBAE40"/>
          </p15:clr>
        </p15:guide>
        <p15:guide id="11" orient="horz" pos="576" userDrawn="1">
          <p15:clr>
            <a:srgbClr val="FBAE40"/>
          </p15:clr>
        </p15:guide>
        <p15:guide id="12" orient="horz" pos="1728" userDrawn="1">
          <p15:clr>
            <a:srgbClr val="FBAE40"/>
          </p15:clr>
        </p15:guide>
        <p15:guide id="13" orient="horz" pos="13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F3310A-1B80-61B0-BFD3-6FD502894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alphaModFix/>
          </a:blip>
          <a:srcRect l="19567" r="13056" b="32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D8424F-C2F4-1029-7B75-2B8A9326B3D7}"/>
              </a:ext>
            </a:extLst>
          </p:cNvPr>
          <p:cNvSpPr/>
          <p:nvPr userDrawn="1"/>
        </p:nvSpPr>
        <p:spPr>
          <a:xfrm>
            <a:off x="139700" y="136525"/>
            <a:ext cx="11912600" cy="6584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6483096" cy="316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885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457200"/>
            <a:ext cx="9564624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760" y="466344"/>
            <a:ext cx="107899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64A0-DE93-D977-5181-ADB4BD5259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58562" y="6530340"/>
            <a:ext cx="17002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9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Classification: GENERAL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u="sng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670F10-A7D9-0850-FBA3-0930C575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216" y="2726078"/>
            <a:ext cx="6652413" cy="1574364"/>
          </a:xfrm>
        </p:spPr>
        <p:txBody>
          <a:bodyPr/>
          <a:lstStyle/>
          <a:p>
            <a:r>
              <a:rPr lang="en-US" u="none" dirty="0"/>
              <a:t>            </a:t>
            </a:r>
            <a:r>
              <a:rPr lang="en-US" dirty="0" err="1"/>
              <a:t>Chatops</a:t>
            </a:r>
            <a:r>
              <a:rPr lang="en-US" dirty="0"/>
              <a:t>: </a:t>
            </a:r>
            <a:br>
              <a:rPr lang="en-US" dirty="0"/>
            </a:br>
            <a:r>
              <a:rPr lang="en-US" sz="4800" dirty="0"/>
              <a:t>Ai powered </a:t>
            </a:r>
            <a:r>
              <a:rPr lang="en-US" sz="4800" dirty="0" err="1"/>
              <a:t>devops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9B1D02C-C51E-AC77-2221-624A58631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4005" y="4411427"/>
            <a:ext cx="3600281" cy="406050"/>
          </a:xfrm>
        </p:spPr>
        <p:txBody>
          <a:bodyPr/>
          <a:lstStyle/>
          <a:p>
            <a:pPr algn="ctr"/>
            <a:r>
              <a:rPr lang="en-US" dirty="0"/>
              <a:t>(NextGen DevOps)</a:t>
            </a:r>
          </a:p>
        </p:txBody>
      </p:sp>
    </p:spTree>
    <p:extLst>
      <p:ext uri="{BB962C8B-B14F-4D97-AF65-F5344CB8AC3E}">
        <p14:creationId xmlns:p14="http://schemas.microsoft.com/office/powerpoint/2010/main" val="276466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BFC16-251A-1872-8EB9-094CC65E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 anchor="b">
            <a:normAutofit/>
          </a:bodyPr>
          <a:lstStyle/>
          <a:p>
            <a:r>
              <a:rPr lang="en-US" dirty="0"/>
              <a:t>Designing AI agents for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6EDD5-BA62-85BC-6A64-6660070A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F2F6D-1199-9A2A-1B9F-3FD8EBB307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161460" cy="3163824"/>
          </a:xfrm>
        </p:spPr>
        <p:txBody>
          <a:bodyPr anchor="t">
            <a:normAutofit/>
          </a:bodyPr>
          <a:lstStyle/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 dirty="0">
                <a:effectLst/>
              </a:rPr>
              <a:t>Deployment Agent:</a:t>
            </a:r>
            <a:r>
              <a:rPr lang="en-IN" sz="1500" b="1" kern="100" dirty="0"/>
              <a:t> </a:t>
            </a:r>
            <a:r>
              <a:rPr lang="en-IN" sz="1500" kern="100" dirty="0">
                <a:effectLst/>
              </a:rPr>
              <a:t>Triggers pipelines, validates configurations, rolls back on errors.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 dirty="0">
                <a:effectLst/>
              </a:rPr>
              <a:t>Monitoring Agent:</a:t>
            </a:r>
            <a:r>
              <a:rPr lang="en-IN" sz="1500" b="1" kern="100" dirty="0"/>
              <a:t> </a:t>
            </a:r>
            <a:r>
              <a:rPr lang="en-IN" sz="1500" kern="100" dirty="0" err="1">
                <a:effectLst/>
              </a:rPr>
              <a:t>Analyzes</a:t>
            </a:r>
            <a:r>
              <a:rPr lang="en-IN" sz="1500" kern="100" dirty="0">
                <a:effectLst/>
              </a:rPr>
              <a:t> logs, predicts anomalies using ML, alerts humans only when needed.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 dirty="0">
                <a:effectLst/>
              </a:rPr>
              <a:t>Troubleshooting Agent:</a:t>
            </a:r>
            <a:r>
              <a:rPr lang="en-IN" sz="1500" b="1" kern="100" dirty="0"/>
              <a:t> </a:t>
            </a:r>
            <a:r>
              <a:rPr lang="en-IN" sz="1500" kern="100" dirty="0">
                <a:effectLst/>
              </a:rPr>
              <a:t>Uses RAG to pull docs and past incidents, suggests fixes.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 dirty="0">
                <a:effectLst/>
              </a:rPr>
              <a:t>Security Agent:</a:t>
            </a:r>
            <a:endParaRPr lang="en-IN" sz="1500" b="1" kern="100" dirty="0"/>
          </a:p>
          <a:p>
            <a:pPr marL="854964" lvl="1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kern="100" dirty="0">
                <a:effectLst/>
              </a:rPr>
              <a:t>Scans for vulnerabilities pre-deployment.</a:t>
            </a:r>
            <a:br>
              <a:rPr lang="en-IN" sz="1500" kern="100" dirty="0">
                <a:effectLst/>
              </a:rPr>
            </a:br>
            <a:r>
              <a:rPr lang="en-IN" sz="1500" kern="100" dirty="0">
                <a:effectLst/>
              </a:rPr>
              <a:t>These agents work like a pit crew—specialized, fast, and precise."</a:t>
            </a:r>
          </a:p>
        </p:txBody>
      </p:sp>
      <p:pic>
        <p:nvPicPr>
          <p:cNvPr id="10" name="Content Placeholder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9E324F11-6157-E77C-6F7A-964AFD07FE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445117" y="2467040"/>
            <a:ext cx="4232352" cy="3068456"/>
          </a:xfrm>
          <a:noFill/>
        </p:spPr>
      </p:pic>
    </p:spTree>
    <p:extLst>
      <p:ext uri="{BB962C8B-B14F-4D97-AF65-F5344CB8AC3E}">
        <p14:creationId xmlns:p14="http://schemas.microsoft.com/office/powerpoint/2010/main" val="128814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57EB0-5F4A-BC62-ACDA-C1858459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 anchor="b">
            <a:normAutofit/>
          </a:bodyPr>
          <a:lstStyle/>
          <a:p>
            <a:r>
              <a:rPr lang="en-US"/>
              <a:t>RAG (Retrieval-Augmented Generation) in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D553D-0E85-61CD-BAC7-583390CC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017A9-4947-4AC8-411C-6F37704EDF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4439" y="2425252"/>
            <a:ext cx="4116460" cy="3883493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Aware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 RAG-powered bot pulls internal docs, past incident reports, and Grafana dashboards.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100" dirty="0">
                <a:ea typeface="Calibri" panose="020F0502020204030204" pitchFamily="34" charset="0"/>
                <a:cs typeface="Mangal" panose="02040503050203030202" pitchFamily="18" charset="0"/>
              </a:rPr>
              <a:t>Example:</a:t>
            </a:r>
            <a:br>
              <a:rPr lang="en-IN" kern="100" dirty="0"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 developer asks, </a:t>
            </a:r>
            <a:r>
              <a:rPr lang="en-IN" i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‘Why is the API latency spiking?’</a:t>
            </a:r>
            <a:endParaRPr lang="en-IN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kern="100" dirty="0">
                <a:ea typeface="Calibri" panose="020F0502020204030204" pitchFamily="34" charset="0"/>
                <a:cs typeface="Mangal" panose="02040503050203030202" pitchFamily="18" charset="0"/>
              </a:rPr>
              <a:t>      </a:t>
            </a:r>
            <a:r>
              <a:rPr lang="en-IN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It answers: </a:t>
            </a:r>
            <a:r>
              <a:rPr lang="en-IN" i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‘Latency spiked due to a           memory leak in v1.3. Fix: Apply patch #123.’</a:t>
            </a:r>
            <a:br>
              <a:rPr lang="en-IN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No more digging through Slack history—RAG turns chaos into clarity."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kern="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68C876D-93AE-B510-35D3-97180D8F8AF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/>
        </p:blipFill>
        <p:spPr>
          <a:xfrm>
            <a:off x="4922520" y="2425253"/>
            <a:ext cx="6812280" cy="1754162"/>
          </a:xfrm>
          <a:noFill/>
        </p:spPr>
      </p:pic>
    </p:spTree>
    <p:extLst>
      <p:ext uri="{BB962C8B-B14F-4D97-AF65-F5344CB8AC3E}">
        <p14:creationId xmlns:p14="http://schemas.microsoft.com/office/powerpoint/2010/main" val="45850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E591D-BF59-75A6-B1C9-DBC3D8D7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Design pattern for ai driven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9CB80-DDDE-3407-AEE0-0CFDD679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3BE57-7BDE-6CEF-EFF3-BD118FC7F6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5827" y="3117552"/>
            <a:ext cx="4535180" cy="2485450"/>
          </a:xfrm>
        </p:spPr>
        <p:txBody>
          <a:bodyPr>
            <a:normAutofit/>
          </a:bodyPr>
          <a:lstStyle/>
          <a:p>
            <a:r>
              <a:rPr lang="en-US" b="1" dirty="0"/>
              <a:t>1. Sequential Chaining : 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Deploy → Test → Monitor (strict order)</a:t>
            </a:r>
          </a:p>
          <a:p>
            <a:pPr marL="457200" lvl="1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IN" sz="1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/>
              <a:t>2. Parallel Execution : 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Security Scan + Performance Test (save time)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pic>
        <p:nvPicPr>
          <p:cNvPr id="9" name="Picture 8" descr="A diagram of a test&#10;&#10;AI-generated content may be incorrect.">
            <a:extLst>
              <a:ext uri="{FF2B5EF4-FFF2-40B4-BE49-F238E27FC236}">
                <a16:creationId xmlns:a16="http://schemas.microsoft.com/office/drawing/2014/main" id="{6665F007-C157-EC75-00B6-48111997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3" y="2515687"/>
            <a:ext cx="1162102" cy="3526104"/>
          </a:xfrm>
          <a:prstGeom prst="rect">
            <a:avLst/>
          </a:prstGeom>
        </p:spPr>
      </p:pic>
      <p:pic>
        <p:nvPicPr>
          <p:cNvPr id="11" name="Picture 10" descr="A diagram of a software scan&#10;&#10;AI-generated content may be incorrect.">
            <a:extLst>
              <a:ext uri="{FF2B5EF4-FFF2-40B4-BE49-F238E27FC236}">
                <a16:creationId xmlns:a16="http://schemas.microsoft.com/office/drawing/2014/main" id="{F3FBC611-FAC7-8216-2940-54161DCD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78" y="2988452"/>
            <a:ext cx="36099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10EC-F081-8EF4-E0F6-FCAFF4858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B904A2-35D8-63C6-55E9-EA62891B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Continues…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49E14-540C-C270-FB2B-5128C07C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A075B-7309-EF6A-8310-6C6A3A2DA9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5303" y="2988677"/>
            <a:ext cx="4535180" cy="2393396"/>
          </a:xfrm>
        </p:spPr>
        <p:txBody>
          <a:bodyPr>
            <a:normAutofit/>
          </a:bodyPr>
          <a:lstStyle/>
          <a:p>
            <a:r>
              <a:rPr lang="en-US" b="1" dirty="0"/>
              <a:t>3. Human-in-the-loop: 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Production deployment ready. Approve?</a:t>
            </a:r>
          </a:p>
          <a:p>
            <a:pPr marL="457200" lvl="1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IN" sz="1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/>
              <a:t>4. Self-healing: 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Auto-rollback on failure + trigger post-mortem analysis</a:t>
            </a: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pic>
        <p:nvPicPr>
          <p:cNvPr id="6" name="Picture 5" descr="A diagram of a military base&#10;&#10;AI-generated content may be incorrect.">
            <a:extLst>
              <a:ext uri="{FF2B5EF4-FFF2-40B4-BE49-F238E27FC236}">
                <a16:creationId xmlns:a16="http://schemas.microsoft.com/office/drawing/2014/main" id="{4F254020-B85F-89B8-E3CE-1E4072EF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75" y="2152978"/>
            <a:ext cx="2903913" cy="3229095"/>
          </a:xfrm>
          <a:prstGeom prst="rect">
            <a:avLst/>
          </a:prstGeom>
        </p:spPr>
      </p:pic>
      <p:pic>
        <p:nvPicPr>
          <p:cNvPr id="8" name="Picture 7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C5111714-16DD-5109-1268-3BEC7201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690" y="2050596"/>
            <a:ext cx="3582140" cy="33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4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B3F-BAF2-F732-F9D7-802E73A1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60563E9-8D57-0A68-D678-E7C7F54D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892" y="3197331"/>
            <a:ext cx="2225654" cy="814675"/>
          </a:xfrm>
        </p:spPr>
        <p:txBody>
          <a:bodyPr>
            <a:normAutofit fontScale="90000"/>
          </a:bodyPr>
          <a:lstStyle/>
          <a:p>
            <a:r>
              <a:rPr lang="en-US" u="none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84FE57-ACC8-E12E-51C9-465F5367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 anchor="b">
            <a:normAutofit/>
          </a:bodyPr>
          <a:lstStyle/>
          <a:p>
            <a:r>
              <a:rPr lang="en-US" dirty="0"/>
              <a:t>Benefits of AI driven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65219B-5D1A-ABDC-2CE5-B6F9CDE7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8EF86-3B08-5568-D474-9159463731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1706062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50% Faster Deployments: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No more waiting for human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70% Fewer Incidents: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AI predicts and resolves issues.</a:t>
            </a:r>
            <a:r>
              <a:rPr lang="en-IN" sz="1800" b="1" dirty="0"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24/7 Operations: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Agents never sleep.</a:t>
            </a:r>
            <a:endParaRPr lang="en-US" sz="1500" dirty="0"/>
          </a:p>
        </p:txBody>
      </p:sp>
      <p:pic>
        <p:nvPicPr>
          <p:cNvPr id="11" name="Content Placeholder 10" descr="A white box with black check marks&#10;&#10;AI-generated content may be incorrect.">
            <a:extLst>
              <a:ext uri="{FF2B5EF4-FFF2-40B4-BE49-F238E27FC236}">
                <a16:creationId xmlns:a16="http://schemas.microsoft.com/office/drawing/2014/main" id="{57F6D4B3-DA37-2CE7-38F9-22EAF743560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86146" y="2416217"/>
            <a:ext cx="4791075" cy="2737757"/>
          </a:xfr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2E40B09C-F682-A8E3-B97D-4E05F46C7502}"/>
              </a:ext>
            </a:extLst>
          </p:cNvPr>
          <p:cNvSpPr txBox="1">
            <a:spLocks/>
          </p:cNvSpPr>
          <p:nvPr/>
        </p:nvSpPr>
        <p:spPr>
          <a:xfrm>
            <a:off x="797799" y="4764025"/>
            <a:ext cx="5240923" cy="4725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u="sng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none" dirty="0"/>
              <a:t>But How do you get started?</a:t>
            </a:r>
          </a:p>
        </p:txBody>
      </p:sp>
    </p:spTree>
    <p:extLst>
      <p:ext uri="{BB962C8B-B14F-4D97-AF65-F5344CB8AC3E}">
        <p14:creationId xmlns:p14="http://schemas.microsoft.com/office/powerpoint/2010/main" val="54922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66B05-B531-FC75-F87D-D500C9FB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630A934-DFC4-EBDE-BC0E-F075FEC2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Building your first ai agent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19596-84AF-00D3-697D-F7A05B2C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7F745-AF65-D21A-5A6E-F65A7250F0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871216"/>
            <a:ext cx="7192462" cy="1892809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Pick a Repetitive Task: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Like rolling back failed deployments.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Define the Agent: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Use </a:t>
            </a:r>
            <a:r>
              <a:rPr lang="en-IN" sz="1800" kern="1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LangGraph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to connect to Jenkins and monitoring tools.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Add Guardrails: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Human approval for production changes.</a:t>
            </a:r>
            <a:b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Tools like </a:t>
            </a:r>
            <a:r>
              <a:rPr lang="en-IN" sz="1800" kern="1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LangGraph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, </a:t>
            </a:r>
            <a:r>
              <a:rPr lang="en-IN" sz="1800" kern="1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LlamaIndex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, and OpenAI’s APIs make this easier than ever."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75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6B44B-DC08-B9A0-187F-5B855228C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EA5ABEB-1B48-A41A-F350-EE0ED088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Challenges &amp; mitigations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DE8BAA-C476-7964-E018-FC5970A0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03E7-90F6-204A-F684-B176452FC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4180" y="2482595"/>
            <a:ext cx="6118502" cy="3077448"/>
          </a:xfrm>
        </p:spPr>
        <p:txBody>
          <a:bodyPr>
            <a:normAutofit fontScale="85000" lnSpcReduction="1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3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AI DevOps isn’t without challenges: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Security:</a:t>
            </a:r>
            <a:r>
              <a:rPr lang="en-IN" sz="23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Keep credentials secure with tools like Vault.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Data Quality:</a:t>
            </a:r>
            <a:r>
              <a:rPr lang="en-IN" sz="23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Train agents on clean, structured logs.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3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Adoption:</a:t>
            </a:r>
            <a:r>
              <a:rPr lang="en-IN" sz="23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Start with non-critical tasks to build trust.</a:t>
            </a:r>
            <a:br>
              <a:rPr lang="en-IN" sz="23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3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 key? Iterate, monitor, and scale gradually."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IN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B62D6FD-7086-DCE9-30D5-2CF8FF55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246" y="1831251"/>
            <a:ext cx="4430277" cy="39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A49F-504B-3EC1-B2BE-71CAA51C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0440DD9-BED4-BCE3-2404-6746E01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Future of AI in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155D23-77A5-9B06-8D4A-FFC0FF15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E8D7-71E7-9FC8-AC40-40BC4C502E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4180" y="2482595"/>
            <a:ext cx="6118502" cy="307744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Self-Healing Systems: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AI auto-fixes incidents before you notice.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AI Pair Engineers: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Code reviews, infrastructure design, and more.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Predictive Scaling: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Cloud resources adjust before traffic spikes.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The future isn’t just automated—it’s anticipatory."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IN" dirty="0"/>
          </a:p>
        </p:txBody>
      </p:sp>
      <p:pic>
        <p:nvPicPr>
          <p:cNvPr id="5" name="Picture 4" descr="A group of people working in a room&#10;&#10;AI-generated content may be incorrect.">
            <a:extLst>
              <a:ext uri="{FF2B5EF4-FFF2-40B4-BE49-F238E27FC236}">
                <a16:creationId xmlns:a16="http://schemas.microsoft.com/office/drawing/2014/main" id="{B9F446FB-D36E-12D9-92BF-A9786BFC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94" y="1497918"/>
            <a:ext cx="4445682" cy="44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9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629C0-FE73-193C-BCE8-555F26DA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FAE52D1-41AB-3185-84BA-C794F6B7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 anchor="b">
            <a:normAutofit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5FAC81-DE76-0269-BFD8-681675CB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1B58-96E0-D8E5-44E4-B77826C518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4791456" cy="3163824"/>
          </a:xfrm>
        </p:spPr>
        <p:txBody>
          <a:bodyPr anchor="t">
            <a:normAutofit/>
          </a:bodyPr>
          <a:lstStyle/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500">
                <a:effectLst/>
              </a:rPr>
              <a:t>Your roadmap to AI-Driven DevOps:</a:t>
            </a:r>
            <a:endParaRPr lang="en-IN" sz="1500" b="1" kern="100">
              <a:effectLst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>
                <a:effectLst/>
              </a:rPr>
              <a:t>Identify Pain Points:</a:t>
            </a:r>
            <a:r>
              <a:rPr lang="en-IN" sz="1500" kern="100">
                <a:effectLst/>
              </a:rPr>
              <a:t> Start with logging or deployments.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>
                <a:effectLst/>
              </a:rPr>
              <a:t>Experiment with </a:t>
            </a:r>
            <a:r>
              <a:rPr lang="en-IN" sz="1500" b="1" kern="100" err="1">
                <a:effectLst/>
              </a:rPr>
              <a:t>LangGraph</a:t>
            </a:r>
            <a:r>
              <a:rPr lang="en-IN" sz="1500" b="1" kern="100">
                <a:effectLst/>
              </a:rPr>
              <a:t>:</a:t>
            </a:r>
            <a:r>
              <a:rPr lang="en-IN" sz="1500" kern="100">
                <a:effectLst/>
              </a:rPr>
              <a:t> Build a simple agent in 1 day.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b="1" kern="100">
                <a:effectLst/>
              </a:rPr>
              <a:t>Measure ROI:</a:t>
            </a:r>
            <a:r>
              <a:rPr lang="en-IN" sz="1500" kern="100">
                <a:effectLst/>
              </a:rPr>
              <a:t> Track deployment speed, MTTR, team satisfaction.</a:t>
            </a:r>
          </a:p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en-IN" sz="1500" kern="100">
                <a:effectLst/>
              </a:rPr>
              <a:t>The future belongs to those who automate intelligently."</a:t>
            </a:r>
          </a:p>
          <a:p>
            <a:pPr lvl="0">
              <a:spcAft>
                <a:spcPts val="800"/>
              </a:spcAft>
              <a:tabLst>
                <a:tab pos="457200" algn="l"/>
              </a:tabLst>
            </a:pPr>
            <a:endParaRPr lang="en-IN" sz="1500"/>
          </a:p>
        </p:txBody>
      </p:sp>
      <p:pic>
        <p:nvPicPr>
          <p:cNvPr id="4" name="Picture 3" descr="A checklist with text on it&#10;&#10;AI-generated content may be incorrect.">
            <a:extLst>
              <a:ext uri="{FF2B5EF4-FFF2-40B4-BE49-F238E27FC236}">
                <a16:creationId xmlns:a16="http://schemas.microsoft.com/office/drawing/2014/main" id="{4E5C473B-D91A-5313-BC7A-4D06A425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9859"/>
          <a:stretch/>
        </p:blipFill>
        <p:spPr>
          <a:xfrm>
            <a:off x="6492240" y="2743200"/>
            <a:ext cx="4791456" cy="3163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397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9E34-DD2A-50F7-669D-A349E9EE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94E57E9-696F-1761-8C6F-0CB89266322D}"/>
              </a:ext>
            </a:extLst>
          </p:cNvPr>
          <p:cNvSpPr txBox="1">
            <a:spLocks/>
          </p:cNvSpPr>
          <p:nvPr/>
        </p:nvSpPr>
        <p:spPr>
          <a:xfrm>
            <a:off x="6572634" y="386626"/>
            <a:ext cx="4074910" cy="72415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u="sng" kern="1200" cap="all" spc="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Avinash Kumar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9861626-205B-EFA1-A33C-FC9D09476323}"/>
              </a:ext>
            </a:extLst>
          </p:cNvPr>
          <p:cNvSpPr txBox="1">
            <a:spLocks/>
          </p:cNvSpPr>
          <p:nvPr/>
        </p:nvSpPr>
        <p:spPr>
          <a:xfrm>
            <a:off x="5449578" y="1310230"/>
            <a:ext cx="6591044" cy="50445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10+ years of experience as a Developer, DevOps engineer, SRE engineer and born leader</a:t>
            </a:r>
          </a:p>
          <a:p>
            <a:r>
              <a:rPr lang="en-US" dirty="0"/>
              <a:t>Currently serving as Vice President @ MSCI Inc.</a:t>
            </a:r>
          </a:p>
          <a:p>
            <a:r>
              <a:rPr lang="en-US" dirty="0" err="1"/>
              <a:t>M.Tech</a:t>
            </a:r>
            <a:r>
              <a:rPr lang="en-US" dirty="0"/>
              <a:t>. from BITS Pilani</a:t>
            </a:r>
          </a:p>
          <a:p>
            <a:r>
              <a:rPr lang="en-US" dirty="0"/>
              <a:t>MBA from IIT Patna</a:t>
            </a:r>
          </a:p>
          <a:p>
            <a:r>
              <a:rPr lang="en-US" dirty="0"/>
              <a:t>PG Diploma from IIIT Delhi</a:t>
            </a:r>
          </a:p>
          <a:p>
            <a:r>
              <a:rPr lang="en-US" dirty="0"/>
              <a:t>Executive Education from IIM Jammu</a:t>
            </a:r>
          </a:p>
          <a:p>
            <a:r>
              <a:rPr lang="en-US" dirty="0"/>
              <a:t>Guest Lecturing @ BITS Pilani &amp; IIT Patna</a:t>
            </a:r>
          </a:p>
          <a:p>
            <a:r>
              <a:rPr lang="en-US" dirty="0"/>
              <a:t>Interested in Public Speaking, Biking, Tarot Reading, Astrology,  Understanding Mythology, Traveling, Cooking</a:t>
            </a:r>
          </a:p>
          <a:p>
            <a:r>
              <a:rPr lang="en-US" dirty="0"/>
              <a:t>Skill Sets: Java, Python, Agentic AI, Gen AI, CI/CD Tools, Azure Cloud, Terraform, SRE, Linux, and much more</a:t>
            </a:r>
          </a:p>
          <a:p>
            <a:r>
              <a:rPr lang="en-US" dirty="0"/>
              <a:t>Created an open source terraform provider for making API calls</a:t>
            </a:r>
          </a:p>
          <a:p>
            <a:r>
              <a:rPr lang="en-US" dirty="0"/>
              <a:t>Social Media Influencer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B778CD1-E071-9893-B914-BD54524E292E}"/>
              </a:ext>
            </a:extLst>
          </p:cNvPr>
          <p:cNvSpPr txBox="1">
            <a:spLocks/>
          </p:cNvSpPr>
          <p:nvPr/>
        </p:nvSpPr>
        <p:spPr>
          <a:xfrm>
            <a:off x="151378" y="5943600"/>
            <a:ext cx="5100797" cy="633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Contact#: +91-7877273088</a:t>
            </a:r>
          </a:p>
          <a:p>
            <a:pPr marL="0" indent="0">
              <a:buNone/>
            </a:pPr>
            <a:r>
              <a:rPr lang="en-US" b="1" dirty="0"/>
              <a:t>LinkedIn: </a:t>
            </a:r>
            <a:r>
              <a:rPr lang="en-US" sz="1400" b="1" dirty="0"/>
              <a:t>https://www.linkedin.com/in/avinashmishrainviul </a:t>
            </a:r>
            <a:endParaRPr lang="en-US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99E4C3-9D59-6404-4CA9-18E3E001AB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037" r="12037"/>
          <a:stretch>
            <a:fillRect/>
          </a:stretch>
        </p:blipFill>
        <p:spPr>
          <a:xfrm>
            <a:off x="0" y="914401"/>
            <a:ext cx="4927249" cy="4846770"/>
          </a:xfrm>
        </p:spPr>
      </p:pic>
    </p:spTree>
    <p:extLst>
      <p:ext uri="{BB962C8B-B14F-4D97-AF65-F5344CB8AC3E}">
        <p14:creationId xmlns:p14="http://schemas.microsoft.com/office/powerpoint/2010/main" val="428122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42CE-B1FF-F5F8-B080-90809092D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630" y="3013224"/>
            <a:ext cx="2626599" cy="963495"/>
          </a:xfrm>
        </p:spPr>
        <p:txBody>
          <a:bodyPr/>
          <a:lstStyle/>
          <a:p>
            <a:r>
              <a:rPr lang="en-US" dirty="0"/>
              <a:t>Q ‘n’ A</a:t>
            </a:r>
          </a:p>
        </p:txBody>
      </p:sp>
    </p:spTree>
    <p:extLst>
      <p:ext uri="{BB962C8B-B14F-4D97-AF65-F5344CB8AC3E}">
        <p14:creationId xmlns:p14="http://schemas.microsoft.com/office/powerpoint/2010/main" val="237003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E6BE0-3083-0E31-BC35-24F94FB8E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FFF7-DD4E-3E53-E079-21F059CAB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5788152" cy="4992624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B3835-E421-D8DD-896B-299FCF4D3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712" y="914400"/>
            <a:ext cx="4434840" cy="4992624"/>
          </a:xfrm>
        </p:spPr>
        <p:txBody>
          <a:bodyPr/>
          <a:lstStyle/>
          <a:p>
            <a:r>
              <a:rPr lang="en-US" dirty="0"/>
              <a:t>Dr. (</a:t>
            </a:r>
            <a:r>
              <a:rPr lang="en-US" dirty="0" err="1"/>
              <a:t>h.c.</a:t>
            </a:r>
            <a:r>
              <a:rPr lang="en-US" dirty="0"/>
              <a:t>) Avinash Kumar</a:t>
            </a:r>
          </a:p>
          <a:p>
            <a:r>
              <a:rPr lang="en-US" dirty="0"/>
              <a:t>+91-7877273088</a:t>
            </a:r>
          </a:p>
          <a:p>
            <a:r>
              <a:rPr lang="en-US" dirty="0"/>
              <a:t>bloggeravinash786@gmail.com</a:t>
            </a:r>
          </a:p>
          <a:p>
            <a:r>
              <a:rPr lang="en-US" dirty="0"/>
              <a:t>www.inviul.com</a:t>
            </a:r>
          </a:p>
        </p:txBody>
      </p:sp>
    </p:spTree>
    <p:extLst>
      <p:ext uri="{BB962C8B-B14F-4D97-AF65-F5344CB8AC3E}">
        <p14:creationId xmlns:p14="http://schemas.microsoft.com/office/powerpoint/2010/main" val="18170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AC2BC53-0CE7-3117-0C3D-9435FF27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FE201-66E6-9884-8CE5-29160B58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F3601A2-1153-809A-A08D-4131BD4FF6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Agentic AI</a:t>
            </a:r>
          </a:p>
          <a:p>
            <a:r>
              <a:rPr lang="en-US" dirty="0"/>
              <a:t>Intro to </a:t>
            </a:r>
            <a:r>
              <a:rPr lang="en-US" dirty="0" err="1"/>
              <a:t>LangGraph</a:t>
            </a:r>
            <a:endParaRPr lang="en-US" dirty="0"/>
          </a:p>
          <a:p>
            <a:r>
              <a:rPr lang="en-US" dirty="0"/>
              <a:t>Designing AI Agents</a:t>
            </a:r>
          </a:p>
          <a:p>
            <a:r>
              <a:rPr lang="en-US" dirty="0"/>
              <a:t>RAG in Action</a:t>
            </a:r>
          </a:p>
          <a:p>
            <a:r>
              <a:rPr lang="en-US" dirty="0"/>
              <a:t>Design Patterns for AI-Driven DevOps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Benefits of AI-Driven DevOps</a:t>
            </a:r>
          </a:p>
          <a:p>
            <a:r>
              <a:rPr lang="en-US" dirty="0"/>
              <a:t>How to build AI Agent?</a:t>
            </a:r>
          </a:p>
          <a:p>
            <a:r>
              <a:rPr lang="en-US" dirty="0"/>
              <a:t>Challenges &amp; Mitigations</a:t>
            </a:r>
          </a:p>
          <a:p>
            <a:r>
              <a:rPr lang="en-US" dirty="0"/>
              <a:t>Future of AI in DevOps</a:t>
            </a:r>
          </a:p>
          <a:p>
            <a:r>
              <a:rPr lang="en-US" dirty="0"/>
              <a:t>CTA (Call to Action)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6528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FE73D-5A2A-870F-17FB-E33F29400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211ED9-0018-F6C1-AC45-4A49727F6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341" y="5449577"/>
            <a:ext cx="8794196" cy="319120"/>
          </a:xfrm>
        </p:spPr>
        <p:txBody>
          <a:bodyPr>
            <a:normAutofit fontScale="90000"/>
          </a:bodyPr>
          <a:lstStyle/>
          <a:p>
            <a:pPr algn="l"/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team struggling with multiple tools, Slack messages, and manual processes</a:t>
            </a:r>
            <a:endParaRPr lang="en-US" dirty="0"/>
          </a:p>
        </p:txBody>
      </p:sp>
      <p:pic>
        <p:nvPicPr>
          <p:cNvPr id="6" name="Picture Placeholder 5" descr="A group of people working in a room with computers&#10;&#10;AI-generated content may be incorrect.">
            <a:extLst>
              <a:ext uri="{FF2B5EF4-FFF2-40B4-BE49-F238E27FC236}">
                <a16:creationId xmlns:a16="http://schemas.microsoft.com/office/drawing/2014/main" id="{E1F31525-DF70-A61B-6F06-EAFC2775CE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792" r="21792"/>
          <a:stretch>
            <a:fillRect/>
          </a:stretch>
        </p:blipFill>
        <p:spPr>
          <a:xfrm>
            <a:off x="1999610" y="810074"/>
            <a:ext cx="8323069" cy="4375618"/>
          </a:xfrm>
        </p:spPr>
      </p:pic>
    </p:spTree>
    <p:extLst>
      <p:ext uri="{BB962C8B-B14F-4D97-AF65-F5344CB8AC3E}">
        <p14:creationId xmlns:p14="http://schemas.microsoft.com/office/powerpoint/2010/main" val="177041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5AA42-0CD9-6FA3-6FBC-10BA5F862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005FE4-3727-7421-C1C8-6897281C5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2053" y="5314564"/>
            <a:ext cx="2546820" cy="319120"/>
          </a:xfrm>
        </p:spPr>
        <p:txBody>
          <a:bodyPr>
            <a:normAutofit fontScale="90000"/>
          </a:bodyPr>
          <a:lstStyle/>
          <a:p>
            <a:pPr algn="l"/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AI powered Assistant </a:t>
            </a:r>
            <a:endParaRPr lang="en-US" dirty="0"/>
          </a:p>
        </p:txBody>
      </p:sp>
      <p:pic>
        <p:nvPicPr>
          <p:cNvPr id="7" name="Picture Placeholder 6" descr="A robot in front of people working at computers">
            <a:extLst>
              <a:ext uri="{FF2B5EF4-FFF2-40B4-BE49-F238E27FC236}">
                <a16:creationId xmlns:a16="http://schemas.microsoft.com/office/drawing/2014/main" id="{7D014955-B7FA-9CC3-6C1F-436773103A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792" r="21792"/>
          <a:stretch>
            <a:fillRect/>
          </a:stretch>
        </p:blipFill>
        <p:spPr>
          <a:xfrm>
            <a:off x="1701970" y="779389"/>
            <a:ext cx="6241240" cy="4314208"/>
          </a:xfr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351EE99-1C53-B89A-8EC8-14879D772DBE}"/>
              </a:ext>
            </a:extLst>
          </p:cNvPr>
          <p:cNvSpPr txBox="1">
            <a:spLocks/>
          </p:cNvSpPr>
          <p:nvPr/>
        </p:nvSpPr>
        <p:spPr>
          <a:xfrm>
            <a:off x="8728591" y="2228712"/>
            <a:ext cx="2880360" cy="2130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Instantly Identifies Issues</a:t>
            </a:r>
          </a:p>
          <a:p>
            <a:pPr marL="342900" indent="-342900"/>
            <a:r>
              <a:rPr lang="en-US" dirty="0"/>
              <a:t>Suggest Fixes</a:t>
            </a:r>
          </a:p>
          <a:p>
            <a:pPr marL="342900" indent="-342900"/>
            <a:r>
              <a:rPr lang="en-US" dirty="0"/>
              <a:t>Resolves it autonomously</a:t>
            </a:r>
          </a:p>
        </p:txBody>
      </p:sp>
    </p:spTree>
    <p:extLst>
      <p:ext uri="{BB962C8B-B14F-4D97-AF65-F5344CB8AC3E}">
        <p14:creationId xmlns:p14="http://schemas.microsoft.com/office/powerpoint/2010/main" val="100548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DFF8-D905-6261-CD85-189A75FC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013858"/>
            <a:ext cx="10360152" cy="1030326"/>
          </a:xfrm>
        </p:spPr>
        <p:txBody>
          <a:bodyPr>
            <a:normAutofit/>
          </a:bodyPr>
          <a:lstStyle/>
          <a:p>
            <a:r>
              <a:rPr lang="en-US" dirty="0"/>
              <a:t>Introducing AI in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9A20E-A16D-AD36-AE19-34C984425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795" y="1515818"/>
            <a:ext cx="2880360" cy="21305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Super-Smart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time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 Issues</a:t>
            </a:r>
          </a:p>
        </p:txBody>
      </p:sp>
      <p:pic>
        <p:nvPicPr>
          <p:cNvPr id="8" name="Picture Placeholder 7" descr="A group of people in an office&#10;&#10;AI-generated content may be incorrect.">
            <a:extLst>
              <a:ext uri="{FF2B5EF4-FFF2-40B4-BE49-F238E27FC236}">
                <a16:creationId xmlns:a16="http://schemas.microsoft.com/office/drawing/2014/main" id="{09831B64-03C1-734D-099E-B0B2C9C11D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732" b="8732"/>
          <a:stretch>
            <a:fillRect/>
          </a:stretch>
        </p:blipFill>
        <p:spPr>
          <a:xfrm>
            <a:off x="908304" y="478678"/>
            <a:ext cx="7676456" cy="3620779"/>
          </a:xfrm>
        </p:spPr>
      </p:pic>
    </p:spTree>
    <p:extLst>
      <p:ext uri="{BB962C8B-B14F-4D97-AF65-F5344CB8AC3E}">
        <p14:creationId xmlns:p14="http://schemas.microsoft.com/office/powerpoint/2010/main" val="44414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2DBB5-7951-6BD8-B025-ABCC20D4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What is agentic Ai?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AE622F-4D29-CE2E-94C6-5793975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A14529-13B2-5F66-A8E9-EA890736E5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6483096" cy="3163824"/>
          </a:xfrm>
        </p:spPr>
        <p:txBody>
          <a:bodyPr/>
          <a:lstStyle/>
          <a:p>
            <a:r>
              <a:rPr lang="en-US" dirty="0"/>
              <a:t>Agentic AI is an AI system that:</a:t>
            </a:r>
          </a:p>
          <a:p>
            <a:pPr lvl="1"/>
            <a:r>
              <a:rPr lang="en-US" dirty="0"/>
              <a:t>can act autonomously</a:t>
            </a:r>
          </a:p>
          <a:p>
            <a:pPr lvl="1"/>
            <a:r>
              <a:rPr lang="en-US" dirty="0"/>
              <a:t>Makes decision</a:t>
            </a:r>
          </a:p>
          <a:p>
            <a:pPr lvl="1"/>
            <a:r>
              <a:rPr lang="en-US" dirty="0"/>
              <a:t>can perform without constant human intervention</a:t>
            </a:r>
          </a:p>
          <a:p>
            <a:r>
              <a:rPr lang="en-US" dirty="0"/>
              <a:t>It can:</a:t>
            </a:r>
          </a:p>
          <a:p>
            <a:pPr lvl="1"/>
            <a:r>
              <a:rPr lang="en-US" dirty="0"/>
              <a:t>Trigger CI/CD pipelines</a:t>
            </a:r>
          </a:p>
          <a:p>
            <a:pPr lvl="1"/>
            <a:r>
              <a:rPr lang="en-US" dirty="0"/>
              <a:t>Monitor logs and alert you about anomalies</a:t>
            </a:r>
          </a:p>
          <a:p>
            <a:pPr lvl="1"/>
            <a:r>
              <a:rPr lang="en-US" dirty="0"/>
              <a:t>Resolves incident by rolling back deployments</a:t>
            </a:r>
          </a:p>
          <a:p>
            <a:pPr lvl="1"/>
            <a:r>
              <a:rPr lang="en-US" dirty="0"/>
              <a:t>Scaling resources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B44C4EB9-EEE5-8F1E-08F2-DEDEC43A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706" y="2241261"/>
            <a:ext cx="3949094" cy="3163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8543F-755B-3503-F48B-E2D26AC14787}"/>
              </a:ext>
            </a:extLst>
          </p:cNvPr>
          <p:cNvSpPr txBox="1"/>
          <p:nvPr/>
        </p:nvSpPr>
        <p:spPr>
          <a:xfrm>
            <a:off x="4285621" y="5943600"/>
            <a:ext cx="4164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DevOps Engineer who’s Always on Call</a:t>
            </a:r>
          </a:p>
        </p:txBody>
      </p:sp>
    </p:spTree>
    <p:extLst>
      <p:ext uri="{BB962C8B-B14F-4D97-AF65-F5344CB8AC3E}">
        <p14:creationId xmlns:p14="http://schemas.microsoft.com/office/powerpoint/2010/main" val="23754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41DD-9A1B-F636-68CB-E8BB4C6D0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94" y="1282614"/>
            <a:ext cx="10360152" cy="1842363"/>
          </a:xfrm>
        </p:spPr>
        <p:txBody>
          <a:bodyPr/>
          <a:lstStyle/>
          <a:p>
            <a:r>
              <a:rPr lang="en-US" dirty="0" err="1"/>
              <a:t>Langgraph</a:t>
            </a:r>
            <a:r>
              <a:rPr lang="en-US" dirty="0"/>
              <a:t> for agentic AI chatbots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7B5B9024-6A2B-E2CB-9E06-0BC781F7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15" y="3594185"/>
            <a:ext cx="9534110" cy="23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EE1B8-2446-2DF7-962B-DB92A942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1179576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langgraph</a:t>
            </a:r>
            <a:r>
              <a:rPr lang="en-US" dirty="0"/>
              <a:t>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A3497-079A-3258-D681-B00DC23D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300" y="465439"/>
            <a:ext cx="1079500" cy="44896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FCB1CA-92D4-EACA-46E4-D8C553B38A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743200"/>
            <a:ext cx="8131409" cy="2172467"/>
          </a:xfrm>
        </p:spPr>
        <p:txBody>
          <a:bodyPr/>
          <a:lstStyle/>
          <a:p>
            <a:r>
              <a:rPr lang="en-US" dirty="0"/>
              <a:t>You can-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Integrate with DevOps Tools: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Connect to Jenkins, Kubernetes, Terraform, etc.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Automate Workflows:</a:t>
            </a:r>
            <a:r>
              <a:rPr lang="en-IN" sz="18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Deploy code, monitor systems, and manage incidents.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Provide Insights: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r>
              <a:rPr lang="en-IN" sz="180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Analyze</a:t>
            </a:r>
            <a:r>
              <a:rPr lang="en-IN" sz="1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 logs and suggest optimizations.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0370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TM77929380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7929380_win32_SD_v4" id="{FF6791CE-8A46-4E30-BBEB-5F2323043503}" vid="{107E73D9-B12F-464E-997E-142EF79586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A7B19D-87CC-4C2C-AA8E-9627D3BFD4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162</TotalTime>
  <Words>828</Words>
  <Application>Microsoft Office PowerPoint</Application>
  <PresentationFormat>Widescreen</PresentationFormat>
  <Paragraphs>127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Courier New</vt:lpstr>
      <vt:lpstr>Symbol</vt:lpstr>
      <vt:lpstr>Times New Roman</vt:lpstr>
      <vt:lpstr>Depth</vt:lpstr>
      <vt:lpstr>            Chatops:  Ai powered devops</vt:lpstr>
      <vt:lpstr>PowerPoint Presentation</vt:lpstr>
      <vt:lpstr>AGENDA</vt:lpstr>
      <vt:lpstr>team struggling with multiple tools, Slack messages, and manual processes</vt:lpstr>
      <vt:lpstr>AI powered Assistant </vt:lpstr>
      <vt:lpstr>Introducing AI in devops</vt:lpstr>
      <vt:lpstr>What is agentic Ai?</vt:lpstr>
      <vt:lpstr>Langgraph for agentic AI chatbots</vt:lpstr>
      <vt:lpstr>With langgraph,</vt:lpstr>
      <vt:lpstr>Designing AI agents for devops</vt:lpstr>
      <vt:lpstr>RAG (Retrieval-Augmented Generation) in Action</vt:lpstr>
      <vt:lpstr>Design pattern for ai driven devops</vt:lpstr>
      <vt:lpstr>Continues…</vt:lpstr>
      <vt:lpstr>DEMO</vt:lpstr>
      <vt:lpstr>Benefits of AI driven devops</vt:lpstr>
      <vt:lpstr>Building your first ai agent</vt:lpstr>
      <vt:lpstr>Challenges &amp; mitigations</vt:lpstr>
      <vt:lpstr>Future of AI in Devops</vt:lpstr>
      <vt:lpstr>Call to action</vt:lpstr>
      <vt:lpstr>Q ‘n’ A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Kumar, Avinash</dc:creator>
  <cp:lastModifiedBy>Avinash Mishra</cp:lastModifiedBy>
  <cp:revision>3</cp:revision>
  <dcterms:created xsi:type="dcterms:W3CDTF">2025-03-12T04:56:24Z</dcterms:created>
  <dcterms:modified xsi:type="dcterms:W3CDTF">2025-03-15T16:12:29Z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b60f8386-55a0-404e-9dce-4d5bc8b309d8_Enabled">
    <vt:lpwstr>true</vt:lpwstr>
  </property>
  <property fmtid="{D5CDD505-2E9C-101B-9397-08002B2CF9AE}" pid="5" name="MSIP_Label_b60f8386-55a0-404e-9dce-4d5bc8b309d8_SetDate">
    <vt:lpwstr>2025-03-12T05:28:38Z</vt:lpwstr>
  </property>
  <property fmtid="{D5CDD505-2E9C-101B-9397-08002B2CF9AE}" pid="6" name="MSIP_Label_b60f8386-55a0-404e-9dce-4d5bc8b309d8_Method">
    <vt:lpwstr>Standard</vt:lpwstr>
  </property>
  <property fmtid="{D5CDD505-2E9C-101B-9397-08002B2CF9AE}" pid="7" name="MSIP_Label_b60f8386-55a0-404e-9dce-4d5bc8b309d8_Name">
    <vt:lpwstr>b60f8386-55a0-404e-9dce-4d5bc8b309d8</vt:lpwstr>
  </property>
  <property fmtid="{D5CDD505-2E9C-101B-9397-08002B2CF9AE}" pid="8" name="MSIP_Label_b60f8386-55a0-404e-9dce-4d5bc8b309d8_SiteId">
    <vt:lpwstr>7a9376d4-7c43-480f-82ba-a090647f651d</vt:lpwstr>
  </property>
  <property fmtid="{D5CDD505-2E9C-101B-9397-08002B2CF9AE}" pid="9" name="MSIP_Label_b60f8386-55a0-404e-9dce-4d5bc8b309d8_ActionId">
    <vt:lpwstr>67eda114-7797-48ef-a592-132d10cc5670</vt:lpwstr>
  </property>
  <property fmtid="{D5CDD505-2E9C-101B-9397-08002B2CF9AE}" pid="10" name="MSIP_Label_b60f8386-55a0-404e-9dce-4d5bc8b309d8_ContentBits">
    <vt:lpwstr>2</vt:lpwstr>
  </property>
  <property fmtid="{D5CDD505-2E9C-101B-9397-08002B2CF9AE}" pid="11" name="MSIP_Label_b60f8386-55a0-404e-9dce-4d5bc8b309d8_Tag">
    <vt:lpwstr>10, 3, 0, 1</vt:lpwstr>
  </property>
  <property fmtid="{D5CDD505-2E9C-101B-9397-08002B2CF9AE}" pid="12" name="ClassificationContentMarkingFooterLocations">
    <vt:lpwstr>Depth:10</vt:lpwstr>
  </property>
  <property fmtid="{D5CDD505-2E9C-101B-9397-08002B2CF9AE}" pid="13" name="ClassificationContentMarkingFooterText">
    <vt:lpwstr>Information Classification: GENERAL</vt:lpwstr>
  </property>
</Properties>
</file>